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2" r:id="rId25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7" Type="http://schemas.openxmlformats.org/officeDocument/2006/relationships/slide" Target="slides/slide13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9" name="Shape 10959"/>
        <p:cNvGrpSpPr/>
        <p:nvPr/>
      </p:nvGrpSpPr>
      <p:grpSpPr>
        <a:xfrm>
          <a:off x="0" y="0"/>
          <a:ext cx="0" cy="0"/>
          <a:chOff x="0" y="0"/>
          <a:chExt cx="0" cy="0"/>
        </a:xfrm>
      </p:grpSpPr>
      <p:sp>
        <p:nvSpPr>
          <p:cNvPr id="10960" name="Google Shape;10960;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961" name="Google Shape;10961;p1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62" name="Google Shape;10962;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45.xml"/><Relationship Id="rId2" Type="http://schemas.openxmlformats.org/officeDocument/2006/relationships/notesSlide" Target="../notesSlides/notesSlide137.xml"/><Relationship Id="rId3" Type="http://schemas.openxmlformats.org/officeDocument/2006/relationships/image" Target="../media/image280.png"/></Relationships>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3" name="Shape 10963"/>
        <p:cNvGrpSpPr/>
        <p:nvPr/>
      </p:nvGrpSpPr>
      <p:grpSpPr>
        <a:xfrm>
          <a:off x="0" y="0"/>
          <a:ext cx="0" cy="0"/>
          <a:chOff x="0" y="0"/>
          <a:chExt cx="0" cy="0"/>
        </a:xfrm>
      </p:grpSpPr>
      <p:sp>
        <p:nvSpPr>
          <p:cNvPr id="10964" name="Google Shape;10964;p1567"/>
          <p:cNvSpPr txBox="1"/>
          <p:nvPr>
            <p:ph type="title"/>
          </p:nvPr>
        </p:nvSpPr>
        <p:spPr>
          <a:xfrm>
            <a:off x="457200" y="381000"/>
            <a:ext cx="8229600" cy="762000"/>
          </a:xfrm>
          <a:prstGeom prst="rect">
            <a:avLst/>
          </a:prstGeom>
          <a:noFill/>
          <a:ln>
            <a:noFill/>
          </a:ln>
          <a:effectLst>
            <a:outerShdw rotWithShape="0" algn="ctr" dir="2700000" dist="35921">
              <a:schemeClr val="lt1"/>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“Knowingly”?</a:t>
            </a:r>
            <a:endParaRPr/>
          </a:p>
        </p:txBody>
      </p:sp>
      <p:sp>
        <p:nvSpPr>
          <p:cNvPr id="10965" name="Google Shape;10965;p1567"/>
          <p:cNvSpPr txBox="1"/>
          <p:nvPr>
            <p:ph idx="1" type="body"/>
          </p:nvPr>
        </p:nvSpPr>
        <p:spPr>
          <a:xfrm>
            <a:off x="381000" y="2438400"/>
            <a:ext cx="4800600" cy="3352800"/>
          </a:xfrm>
          <a:prstGeom prst="rect">
            <a:avLst/>
          </a:prstGeom>
          <a:noFill/>
          <a:ln>
            <a:noFill/>
          </a:ln>
        </p:spPr>
        <p:txBody>
          <a:bodyPr anchorCtr="0" anchor="t" bIns="45700" lIns="91425" spcFirstLastPara="1" rIns="91425" wrap="square" tIns="45700">
            <a:noAutofit/>
          </a:bodyPr>
          <a:lstStyle/>
          <a:p>
            <a:pPr indent="-533400" lvl="0" marL="533400" rtl="0" algn="l">
              <a:spcBef>
                <a:spcPts val="0"/>
              </a:spcBef>
              <a:spcAft>
                <a:spcPts val="0"/>
              </a:spcAft>
              <a:buSzPts val="2660"/>
              <a:buFont typeface="Noto Sans Symbols"/>
              <a:buAutoNum type="arabicPeriod"/>
            </a:pPr>
            <a:r>
              <a:rPr lang="en-US" sz="2800">
                <a:solidFill>
                  <a:srgbClr val="055AF9"/>
                </a:solidFill>
              </a:rPr>
              <a:t>Has actual knowledge.</a:t>
            </a:r>
            <a:endParaRPr/>
          </a:p>
          <a:p>
            <a:pPr indent="-533400" lvl="0" marL="533400" rtl="0" algn="l">
              <a:spcBef>
                <a:spcPts val="560"/>
              </a:spcBef>
              <a:spcAft>
                <a:spcPts val="0"/>
              </a:spcAft>
              <a:buSzPts val="2660"/>
              <a:buFont typeface="Noto Sans Symbols"/>
              <a:buAutoNum type="arabicPeriod"/>
            </a:pPr>
            <a:r>
              <a:rPr lang="en-US" sz="2800">
                <a:solidFill>
                  <a:srgbClr val="7FB416"/>
                </a:solidFill>
              </a:rPr>
              <a:t>Acts in deliberate ignorance of the truth or falsity of the information.</a:t>
            </a:r>
            <a:endParaRPr/>
          </a:p>
          <a:p>
            <a:pPr indent="-533400" lvl="0" marL="533400" rtl="0" algn="l">
              <a:spcBef>
                <a:spcPts val="560"/>
              </a:spcBef>
              <a:spcAft>
                <a:spcPts val="0"/>
              </a:spcAft>
              <a:buSzPts val="2660"/>
              <a:buFont typeface="Noto Sans Symbols"/>
              <a:buAutoNum type="arabicPeriod"/>
            </a:pPr>
            <a:r>
              <a:rPr lang="en-US" sz="2800">
                <a:solidFill>
                  <a:srgbClr val="D553B5"/>
                </a:solidFill>
              </a:rPr>
              <a:t>Acts in reckless disregard of the truth or falsity of the information.</a:t>
            </a:r>
            <a:endParaRPr/>
          </a:p>
        </p:txBody>
      </p:sp>
      <p:pic>
        <p:nvPicPr>
          <p:cNvPr id="10966" name="Google Shape;10966;p1567"/>
          <p:cNvPicPr preferRelativeResize="0"/>
          <p:nvPr>
            <p:ph idx="2" type="body"/>
          </p:nvPr>
        </p:nvPicPr>
        <p:blipFill rotWithShape="1">
          <a:blip r:embed="rId3">
            <a:alphaModFix/>
          </a:blip>
          <a:srcRect b="0" l="0" r="0" t="0"/>
          <a:stretch/>
        </p:blipFill>
        <p:spPr>
          <a:xfrm>
            <a:off x="5334000" y="2286000"/>
            <a:ext cx="3810000" cy="3468688"/>
          </a:xfrm>
          <a:prstGeom prst="rect">
            <a:avLst/>
          </a:prstGeom>
          <a:noFill/>
          <a:ln>
            <a:noFill/>
          </a:ln>
        </p:spPr>
      </p:pic>
      <p:sp>
        <p:nvSpPr>
          <p:cNvPr id="10967" name="Google Shape;10967;p1567"/>
          <p:cNvSpPr txBox="1"/>
          <p:nvPr/>
        </p:nvSpPr>
        <p:spPr>
          <a:xfrm>
            <a:off x="152400" y="1371600"/>
            <a:ext cx="8839200" cy="8858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CC00"/>
              </a:buClr>
              <a:buSzPts val="2600"/>
              <a:buFont typeface="Tahoma"/>
              <a:buNone/>
            </a:pPr>
            <a:r>
              <a:rPr b="1" i="0" lang="en-US" sz="2600" u="none" cap="none" strike="noStrike">
                <a:solidFill>
                  <a:srgbClr val="FFCC00"/>
                </a:solidFill>
                <a:latin typeface="Tahoma"/>
                <a:ea typeface="Tahoma"/>
                <a:cs typeface="Tahoma"/>
                <a:sym typeface="Tahoma"/>
              </a:rPr>
              <a:t>Any person with respect to the information does any of the following:</a:t>
            </a:r>
            <a:endParaRPr/>
          </a:p>
        </p:txBody>
      </p:sp>
      <p:sp>
        <p:nvSpPr>
          <p:cNvPr id="10968" name="Google Shape;10968;p1567"/>
          <p:cNvSpPr txBox="1"/>
          <p:nvPr/>
        </p:nvSpPr>
        <p:spPr>
          <a:xfrm>
            <a:off x="533400" y="5715000"/>
            <a:ext cx="8229600" cy="14938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CC00"/>
              </a:buClr>
              <a:buSzPts val="2800"/>
              <a:buFont typeface="Tahoma"/>
              <a:buNone/>
            </a:pPr>
            <a:r>
              <a:rPr b="1" i="0" lang="en-US" sz="2800" u="none" cap="none" strike="noStrike">
                <a:solidFill>
                  <a:srgbClr val="FFCC00"/>
                </a:solidFill>
                <a:latin typeface="Tahoma"/>
                <a:ea typeface="Tahoma"/>
                <a:cs typeface="Tahoma"/>
                <a:sym typeface="Tahoma"/>
              </a:rPr>
              <a:t>Proof of specific intent to defraud is not required.</a:t>
            </a:r>
            <a:endParaRPr/>
          </a:p>
          <a:p>
            <a:pPr indent="0" lvl="0" marL="0" marR="0" rtl="0" algn="ctr">
              <a:lnSpc>
                <a:spcPct val="100000"/>
              </a:lnSpc>
              <a:spcBef>
                <a:spcPts val="1200"/>
              </a:spcBef>
              <a:spcAft>
                <a:spcPts val="0"/>
              </a:spcAft>
              <a:buClr>
                <a:schemeClr val="lt1"/>
              </a:buClr>
              <a:buSzPts val="2400"/>
              <a:buFont typeface="Tahoma"/>
              <a:buNone/>
            </a:pPr>
            <a:r>
              <a:t/>
            </a:r>
            <a:endParaRPr b="0" i="0" sz="2400" u="none" cap="none" strike="noStrike">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